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gCfjJGYJiypA+gdfGwc+GQnlmM3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regular.fntdata"/><Relationship Id="rId25" Type="http://schemas.openxmlformats.org/officeDocument/2006/relationships/slide" Target="slides/slide21.xml"/><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enturyGothic-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7200"/>
              <a:buFont typeface="Century Gothic"/>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600"/>
              <a:buNone/>
              <a:defRPr cap="none">
                <a:solidFill>
                  <a:srgbClr val="86D1D8"/>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p:txBody>
      </p:sp>
      <p:sp>
        <p:nvSpPr>
          <p:cNvPr id="24" name="Google Shape;24;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3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352"/>
              </a:srgbClr>
            </a:outerShdw>
          </a:effectLst>
        </p:spPr>
      </p:sp>
      <p:sp>
        <p:nvSpPr>
          <p:cNvPr id="81" name="Google Shape;81;p3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2" name="Google Shape;82;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3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8" name="Google Shape;88;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3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4" name="Google Shape;94;p3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5" name="Google Shape;95;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33"/>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9" name="Google Shape;99;p33"/>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en-US" sz="12200" u="none" cap="none" strike="noStrike">
                <a:solidFill>
                  <a:srgbClr val="86D1D8"/>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3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3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86D1D8"/>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103" name="Google Shape;103;p3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3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3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09" name="Google Shape;109;p3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10" name="Google Shape;110;p3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11" name="Google Shape;111;p3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12" name="Google Shape;112;p3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13" name="Google Shape;113;p3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14" name="Google Shape;114;p3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5" name="Google Shape;115;p3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6" name="Google Shape;116;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sp>
        <p:nvSpPr>
          <p:cNvPr id="120" name="Google Shape;120;p3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3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2" name="Google Shape;122;p3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23" name="Google Shape;123;p3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4" name="Google Shape;124;p3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5" name="Google Shape;125;p3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26" name="Google Shape;126;p3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7" name="Google Shape;127;p3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8" name="Google Shape;128;p3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129" name="Google Shape;129;p3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30" name="Google Shape;130;p3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31" name="Google Shape;131;p3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2" name="Google Shape;132;p3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3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8" name="Google Shape;138;p3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3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3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38"/>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4" name="Google Shape;144;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0" name="Google Shape;30;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2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rgbClr val="86D1D8"/>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36" name="Google Shape;36;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2" name="Google Shape;42;p2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3" name="Google Shape;43;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2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49" name="Google Shape;49;p2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50" name="Google Shape;50;p2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rgbClr val="86D1D8"/>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51" name="Google Shape;51;p2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52" name="Google Shape;52;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29"/>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lnSpc>
                <a:spcPct val="100000"/>
              </a:lnSpc>
              <a:spcBef>
                <a:spcPts val="1000"/>
              </a:spcBef>
              <a:spcAft>
                <a:spcPts val="0"/>
              </a:spcAft>
              <a:buSzPts val="1600"/>
              <a:buChar char="►"/>
              <a:defRPr sz="2000"/>
            </a:lvl1pPr>
            <a:lvl2pPr indent="-320040" lvl="1" marL="914400" algn="l">
              <a:lnSpc>
                <a:spcPct val="100000"/>
              </a:lnSpc>
              <a:spcBef>
                <a:spcPts val="1000"/>
              </a:spcBef>
              <a:spcAft>
                <a:spcPts val="0"/>
              </a:spcAft>
              <a:buSzPts val="1440"/>
              <a:buChar char="►"/>
              <a:defRPr sz="1800"/>
            </a:lvl2pPr>
            <a:lvl3pPr indent="-309880" lvl="2" marL="1371600" algn="l">
              <a:lnSpc>
                <a:spcPct val="100000"/>
              </a:lnSpc>
              <a:spcBef>
                <a:spcPts val="1000"/>
              </a:spcBef>
              <a:spcAft>
                <a:spcPts val="0"/>
              </a:spcAft>
              <a:buSzPts val="1280"/>
              <a:buChar char="►"/>
              <a:defRPr sz="1600"/>
            </a:lvl3pPr>
            <a:lvl4pPr indent="-299719" lvl="3" marL="1828800" algn="l">
              <a:lnSpc>
                <a:spcPct val="100000"/>
              </a:lnSpc>
              <a:spcBef>
                <a:spcPts val="1000"/>
              </a:spcBef>
              <a:spcAft>
                <a:spcPts val="0"/>
              </a:spcAft>
              <a:buSzPts val="1120"/>
              <a:buChar char="►"/>
              <a:defRPr sz="1400"/>
            </a:lvl4pPr>
            <a:lvl5pPr indent="-299720" lvl="4" marL="2286000" algn="l">
              <a:lnSpc>
                <a:spcPct val="100000"/>
              </a:lnSpc>
              <a:spcBef>
                <a:spcPts val="1000"/>
              </a:spcBef>
              <a:spcAft>
                <a:spcPts val="0"/>
              </a:spcAft>
              <a:buSzPts val="1120"/>
              <a:buChar char="►"/>
              <a:defRPr sz="1400"/>
            </a:lvl5pPr>
            <a:lvl6pPr indent="-299720" lvl="5" marL="2743200" algn="l">
              <a:lnSpc>
                <a:spcPct val="100000"/>
              </a:lnSpc>
              <a:spcBef>
                <a:spcPts val="1000"/>
              </a:spcBef>
              <a:spcAft>
                <a:spcPts val="0"/>
              </a:spcAft>
              <a:buSzPts val="1120"/>
              <a:buChar char="►"/>
              <a:defRPr sz="1400"/>
            </a:lvl6pPr>
            <a:lvl7pPr indent="-299720" lvl="6" marL="3200400" algn="l">
              <a:lnSpc>
                <a:spcPct val="100000"/>
              </a:lnSpc>
              <a:spcBef>
                <a:spcPts val="1000"/>
              </a:spcBef>
              <a:spcAft>
                <a:spcPts val="0"/>
              </a:spcAft>
              <a:buSzPts val="1120"/>
              <a:buChar char="►"/>
              <a:defRPr sz="1400"/>
            </a:lvl7pPr>
            <a:lvl8pPr indent="-299720" lvl="7" marL="3657600" algn="l">
              <a:lnSpc>
                <a:spcPct val="100000"/>
              </a:lnSpc>
              <a:spcBef>
                <a:spcPts val="1000"/>
              </a:spcBef>
              <a:spcAft>
                <a:spcPts val="0"/>
              </a:spcAft>
              <a:buSzPts val="1120"/>
              <a:buChar char="►"/>
              <a:defRPr sz="1400"/>
            </a:lvl8pPr>
            <a:lvl9pPr indent="-299720" lvl="8" marL="4114800" algn="l">
              <a:lnSpc>
                <a:spcPct val="100000"/>
              </a:lnSpc>
              <a:spcBef>
                <a:spcPts val="1000"/>
              </a:spcBef>
              <a:spcAft>
                <a:spcPts val="0"/>
              </a:spcAft>
              <a:buSzPts val="1120"/>
              <a:buChar char="►"/>
              <a:defRPr sz="1400"/>
            </a:lvl9pPr>
          </a:lstStyle>
          <a:p/>
        </p:txBody>
      </p:sp>
      <p:sp>
        <p:nvSpPr>
          <p:cNvPr id="67" name="Google Shape;67;p29"/>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68" name="Google Shape;68;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3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600"/>
              <a:buFont typeface="Century Gothic"/>
              <a:buNone/>
              <a:defRPr b="0"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352"/>
              </a:srgbClr>
            </a:outerShdw>
          </a:effectLst>
        </p:spPr>
      </p:sp>
      <p:sp>
        <p:nvSpPr>
          <p:cNvPr id="74" name="Google Shape;74;p3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75" name="Google Shape;75;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6.xml"/><Relationship Id="rId11" Type="http://schemas.openxmlformats.org/officeDocument/2006/relationships/slideLayout" Target="../slideLayouts/slideLayout7.xml"/><Relationship Id="rId22" Type="http://schemas.openxmlformats.org/officeDocument/2006/relationships/theme" Target="../theme/theme2.xml"/><Relationship Id="rId10" Type="http://schemas.openxmlformats.org/officeDocument/2006/relationships/slideLayout" Target="../slideLayouts/slideLayout6.xml"/><Relationship Id="rId21" Type="http://schemas.openxmlformats.org/officeDocument/2006/relationships/slideLayout" Target="../slideLayouts/slideLayout17.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slideLayout" Target="../slideLayouts/slideLayout1.xml"/><Relationship Id="rId19" Type="http://schemas.openxmlformats.org/officeDocument/2006/relationships/slideLayout" Target="../slideLayouts/slideLayout15.xml"/><Relationship Id="rId6" Type="http://schemas.openxmlformats.org/officeDocument/2006/relationships/slideLayout" Target="../slideLayouts/slideLayout2.xml"/><Relationship Id="rId18" Type="http://schemas.openxmlformats.org/officeDocument/2006/relationships/slideLayout" Target="../slideLayouts/slideLayout14.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pic>
        <p:nvPicPr>
          <p:cNvPr id="10" name="Google Shape;10;p21"/>
          <p:cNvPicPr preferRelativeResize="0"/>
          <p:nvPr/>
        </p:nvPicPr>
        <p:blipFill rotWithShape="1">
          <a:blip r:embed="rId1">
            <a:alphaModFix/>
          </a:blip>
          <a:srcRect b="0" l="3613" r="0" t="0"/>
          <a:stretch/>
        </p:blipFill>
        <p:spPr>
          <a:xfrm>
            <a:off x="0" y="2669685"/>
            <a:ext cx="4037012" cy="4188315"/>
          </a:xfrm>
          <a:prstGeom prst="rect">
            <a:avLst/>
          </a:prstGeom>
          <a:noFill/>
          <a:ln>
            <a:noFill/>
          </a:ln>
        </p:spPr>
      </p:pic>
      <p:pic>
        <p:nvPicPr>
          <p:cNvPr id="11" name="Google Shape;11;p21"/>
          <p:cNvPicPr preferRelativeResize="0"/>
          <p:nvPr/>
        </p:nvPicPr>
        <p:blipFill rotWithShape="1">
          <a:blip r:embed="rId2">
            <a:alphaModFix/>
          </a:blip>
          <a:srcRect b="0" l="35640" r="0" t="0"/>
          <a:stretch/>
        </p:blipFill>
        <p:spPr>
          <a:xfrm>
            <a:off x="0" y="2892347"/>
            <a:ext cx="1522412" cy="2365453"/>
          </a:xfrm>
          <a:prstGeom prst="rect">
            <a:avLst/>
          </a:prstGeom>
          <a:noFill/>
          <a:ln>
            <a:noFill/>
          </a:ln>
        </p:spPr>
      </p:pic>
      <p:sp>
        <p:nvSpPr>
          <p:cNvPr id="12" name="Google Shape;12;p21"/>
          <p:cNvSpPr/>
          <p:nvPr/>
        </p:nvSpPr>
        <p:spPr>
          <a:xfrm>
            <a:off x="8609012" y="1676400"/>
            <a:ext cx="2819400" cy="2819400"/>
          </a:xfrm>
          <a:prstGeom prst="ellipse">
            <a:avLst/>
          </a:prstGeom>
          <a:gradFill>
            <a:gsLst>
              <a:gs pos="0">
                <a:srgbClr val="4CB9C3">
                  <a:alpha val="6274"/>
                </a:srgbClr>
              </a:gs>
              <a:gs pos="36000">
                <a:srgbClr val="4CB9C3">
                  <a:alpha val="5490"/>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1"/>
          <p:cNvPicPr preferRelativeResize="0"/>
          <p:nvPr/>
        </p:nvPicPr>
        <p:blipFill rotWithShape="1">
          <a:blip r:embed="rId3">
            <a:alphaModFix/>
          </a:blip>
          <a:srcRect b="0" l="0" r="0" t="28812"/>
          <a:stretch/>
        </p:blipFill>
        <p:spPr>
          <a:xfrm>
            <a:off x="7999412" y="0"/>
            <a:ext cx="1603387" cy="1141407"/>
          </a:xfrm>
          <a:prstGeom prst="rect">
            <a:avLst/>
          </a:prstGeom>
          <a:noFill/>
          <a:ln>
            <a:noFill/>
          </a:ln>
        </p:spPr>
      </p:pic>
      <p:pic>
        <p:nvPicPr>
          <p:cNvPr id="14" name="Google Shape;14;p21"/>
          <p:cNvPicPr preferRelativeResize="0"/>
          <p:nvPr/>
        </p:nvPicPr>
        <p:blipFill rotWithShape="1">
          <a:blip r:embed="rId4">
            <a:alphaModFix/>
          </a:blip>
          <a:srcRect b="23320" l="0" r="0" t="0"/>
          <a:stretch/>
        </p:blipFill>
        <p:spPr>
          <a:xfrm>
            <a:off x="8605878" y="6096000"/>
            <a:ext cx="993734" cy="762000"/>
          </a:xfrm>
          <a:prstGeom prst="rect">
            <a:avLst/>
          </a:prstGeom>
          <a:noFill/>
          <a:ln>
            <a:noFill/>
          </a:ln>
        </p:spPr>
      </p:pic>
      <p:sp>
        <p:nvSpPr>
          <p:cNvPr id="15" name="Google Shape;15;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7" name="Google Shape;17;p2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lnSpc>
                <a:spcPct val="100000"/>
              </a:lnSpc>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lnSpc>
                <a:spcPct val="100000"/>
              </a:lnSpc>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lnSpc>
                <a:spcPct val="100000"/>
              </a:lnSpc>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hyperlink" Target="https://interestingengineering.com/culture/mysterious-agricultural-terraces-inca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www.historyshistories.com/inca-science-innovation--technology.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aztec-indians.com/aztec-technology.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youtu.be/Q6eBJjdca14" TargetMode="External"/><Relationship Id="rId4" Type="http://schemas.openxmlformats.org/officeDocument/2006/relationships/hyperlink" Target="https://youtu.be/cnMa-Sm9H4k" TargetMode="External"/><Relationship Id="rId5" Type="http://schemas.openxmlformats.org/officeDocument/2006/relationships/hyperlink" Target="https://youtu.be/HrfKOQKyffE" TargetMode="External"/><Relationship Id="rId6" Type="http://schemas.openxmlformats.org/officeDocument/2006/relationships/hyperlink" Target="https://youtu.be/fmHVqb6t__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ancienthistorylists.com/maya-history/top-10-inventions-of-mayan-civiliza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hyperlink" Target="https://www.maa.org/book/export/html/117895" TargetMode="External"/><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
          <p:cNvSpPr txBox="1"/>
          <p:nvPr>
            <p:ph type="ctrTitle"/>
          </p:nvPr>
        </p:nvSpPr>
        <p:spPr>
          <a:xfrm>
            <a:off x="614043" y="288701"/>
            <a:ext cx="8272380" cy="3329581"/>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7200"/>
              <a:buFont typeface="Century Gothic"/>
              <a:buNone/>
            </a:pPr>
            <a:r>
              <a:rPr lang="en-US"/>
              <a:t>Mesoamerican Civilization</a:t>
            </a:r>
            <a:endParaRPr/>
          </a:p>
        </p:txBody>
      </p:sp>
      <p:sp>
        <p:nvSpPr>
          <p:cNvPr id="152" name="Google Shape;152;p1"/>
          <p:cNvSpPr txBox="1"/>
          <p:nvPr>
            <p:ph idx="1" type="subTitle"/>
          </p:nvPr>
        </p:nvSpPr>
        <p:spPr>
          <a:xfrm>
            <a:off x="624851" y="4313741"/>
            <a:ext cx="8825658" cy="8614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880"/>
              <a:buNone/>
            </a:pPr>
            <a:r>
              <a:rPr b="1" lang="en-US" sz="3600"/>
              <a:t>MAYA, INCA, AND AZTEC </a:t>
            </a:r>
            <a:endParaRPr/>
          </a:p>
        </p:txBody>
      </p:sp>
      <p:sp>
        <p:nvSpPr>
          <p:cNvPr id="153" name="Google Shape;153;p1"/>
          <p:cNvSpPr txBox="1"/>
          <p:nvPr/>
        </p:nvSpPr>
        <p:spPr>
          <a:xfrm>
            <a:off x="9113948" y="1262129"/>
            <a:ext cx="321971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EFD37E"/>
                </a:solidFill>
                <a:latin typeface="Century Gothic"/>
                <a:ea typeface="Century Gothic"/>
                <a:cs typeface="Century Gothic"/>
                <a:sym typeface="Century Gothic"/>
              </a:rPr>
              <a:t>SCIENCE AND HUMANISM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0"/>
          <p:cNvSpPr txBox="1"/>
          <p:nvPr>
            <p:ph type="title"/>
          </p:nvPr>
        </p:nvSpPr>
        <p:spPr>
          <a:xfrm>
            <a:off x="646111" y="246655"/>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200"/>
              <a:buFont typeface="Century Gothic"/>
              <a:buNone/>
            </a:pPr>
            <a:r>
              <a:rPr b="1" lang="en-US">
                <a:solidFill>
                  <a:schemeClr val="lt1"/>
                </a:solidFill>
              </a:rPr>
              <a:t>Inca :</a:t>
            </a:r>
            <a:endParaRPr/>
          </a:p>
        </p:txBody>
      </p:sp>
      <p:sp>
        <p:nvSpPr>
          <p:cNvPr id="213" name="Google Shape;213;p10"/>
          <p:cNvSpPr txBox="1"/>
          <p:nvPr>
            <p:ph idx="1" type="body"/>
          </p:nvPr>
        </p:nvSpPr>
        <p:spPr>
          <a:xfrm>
            <a:off x="646111" y="1815922"/>
            <a:ext cx="10725933" cy="444321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lang="en-US"/>
              <a:t>The Inca Empire was a vast empire that flourished in the Andean region of South America from the early 15th century A.D. up until its conquest by the Spanish in the 1532. Even after the conquest, Inca leaders continued to resist the Spaniards up until 1572, when its last city, Vilcabamba, was captured.</a:t>
            </a:r>
            <a:endParaRPr/>
          </a:p>
          <a:p>
            <a:pPr indent="-342900" lvl="0" marL="342900" rtl="0" algn="l">
              <a:lnSpc>
                <a:spcPct val="100000"/>
              </a:lnSpc>
              <a:spcBef>
                <a:spcPts val="1000"/>
              </a:spcBef>
              <a:spcAft>
                <a:spcPts val="0"/>
              </a:spcAft>
              <a:buSzPts val="1600"/>
              <a:buChar char="►"/>
            </a:pPr>
            <a:r>
              <a:rPr lang="en-US"/>
              <a:t>In less than a century, during the 1400s, Inca People built one of the largest, most tightly controlled empires the world has ever known.</a:t>
            </a:r>
            <a:endParaRPr/>
          </a:p>
          <a:p>
            <a:pPr indent="-342900" lvl="0" marL="342900" rtl="0" algn="l">
              <a:lnSpc>
                <a:spcPct val="100000"/>
              </a:lnSpc>
              <a:spcBef>
                <a:spcPts val="1000"/>
              </a:spcBef>
              <a:spcAft>
                <a:spcPts val="0"/>
              </a:spcAft>
              <a:buSzPts val="1600"/>
              <a:buChar char="►"/>
            </a:pPr>
            <a:r>
              <a:rPr lang="en-US"/>
              <a:t>Their skill in government was matched by their feats of engineering. Roads, walls, and irrigation works. These constructions by the Incas are still in use today.</a:t>
            </a:r>
            <a:endParaRPr/>
          </a:p>
          <a:p>
            <a:pPr indent="-342900" lvl="0" marL="342900" rtl="0" algn="l">
              <a:lnSpc>
                <a:spcPct val="100000"/>
              </a:lnSpc>
              <a:spcBef>
                <a:spcPts val="1000"/>
              </a:spcBef>
              <a:spcAft>
                <a:spcPts val="0"/>
              </a:spcAft>
              <a:buSzPts val="1600"/>
              <a:buChar char="►"/>
            </a:pPr>
            <a:r>
              <a:rPr lang="en-US"/>
              <a:t>Inca left no written records. Their history is known chiefly from the oral tradition that has been preserved through the generations by official “memorizers” and from the written records composed from them after the Spanish conquest.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1"/>
          <p:cNvPicPr preferRelativeResize="0"/>
          <p:nvPr>
            <p:ph idx="1" type="body"/>
          </p:nvPr>
        </p:nvPicPr>
        <p:blipFill rotWithShape="1">
          <a:blip r:embed="rId3">
            <a:alphaModFix/>
          </a:blip>
          <a:srcRect b="0" l="2947" r="0" t="0"/>
          <a:stretch/>
        </p:blipFill>
        <p:spPr>
          <a:xfrm>
            <a:off x="96590" y="108932"/>
            <a:ext cx="6241961" cy="3902299"/>
          </a:xfrm>
          <a:prstGeom prst="rect">
            <a:avLst/>
          </a:prstGeom>
          <a:noFill/>
          <a:ln>
            <a:noFill/>
          </a:ln>
        </p:spPr>
      </p:pic>
      <p:pic>
        <p:nvPicPr>
          <p:cNvPr id="219" name="Google Shape;219;p11"/>
          <p:cNvPicPr preferRelativeResize="0"/>
          <p:nvPr/>
        </p:nvPicPr>
        <p:blipFill rotWithShape="1">
          <a:blip r:embed="rId4">
            <a:alphaModFix/>
          </a:blip>
          <a:srcRect b="0" l="0" r="0" t="0"/>
          <a:stretch/>
        </p:blipFill>
        <p:spPr>
          <a:xfrm>
            <a:off x="6338551" y="108933"/>
            <a:ext cx="5853449" cy="3902299"/>
          </a:xfrm>
          <a:prstGeom prst="rect">
            <a:avLst/>
          </a:prstGeom>
          <a:noFill/>
          <a:ln>
            <a:noFill/>
          </a:ln>
        </p:spPr>
      </p:pic>
      <p:sp>
        <p:nvSpPr>
          <p:cNvPr id="220" name="Google Shape;220;p11"/>
          <p:cNvSpPr txBox="1"/>
          <p:nvPr/>
        </p:nvSpPr>
        <p:spPr>
          <a:xfrm>
            <a:off x="355568" y="4177943"/>
            <a:ext cx="584420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EFD37E"/>
                </a:solidFill>
                <a:latin typeface="Century Gothic"/>
                <a:ea typeface="Century Gothic"/>
                <a:cs typeface="Century Gothic"/>
                <a:sym typeface="Century Gothic"/>
              </a:rPr>
              <a:t> </a:t>
            </a:r>
            <a:r>
              <a:rPr b="1" i="0" lang="en-US" sz="1800" u="none" cap="none" strike="noStrike">
                <a:solidFill>
                  <a:srgbClr val="EFD37E"/>
                </a:solidFill>
                <a:latin typeface="Century Gothic"/>
                <a:ea typeface="Century Gothic"/>
                <a:cs typeface="Century Gothic"/>
                <a:sym typeface="Century Gothic"/>
              </a:rPr>
              <a:t>Archeological site of Inca City ‘Machu Picchu’  </a:t>
            </a:r>
            <a:endParaRPr b="0" i="0" sz="1400" u="none" cap="none" strike="noStrike">
              <a:solidFill>
                <a:srgbClr val="000000"/>
              </a:solidFill>
              <a:latin typeface="Arial"/>
              <a:ea typeface="Arial"/>
              <a:cs typeface="Arial"/>
              <a:sym typeface="Arial"/>
            </a:endParaRPr>
          </a:p>
        </p:txBody>
      </p:sp>
      <p:sp>
        <p:nvSpPr>
          <p:cNvPr id="221" name="Google Shape;221;p11"/>
          <p:cNvSpPr txBox="1"/>
          <p:nvPr/>
        </p:nvSpPr>
        <p:spPr>
          <a:xfrm>
            <a:off x="7245765" y="4177943"/>
            <a:ext cx="449472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EFD37E"/>
                </a:solidFill>
                <a:latin typeface="Century Gothic"/>
                <a:ea typeface="Century Gothic"/>
                <a:cs typeface="Century Gothic"/>
                <a:sym typeface="Century Gothic"/>
              </a:rPr>
              <a:t> </a:t>
            </a:r>
            <a:r>
              <a:rPr b="1" i="0" lang="en-US" sz="1800" u="none" cap="none" strike="noStrike">
                <a:solidFill>
                  <a:srgbClr val="EFD37E"/>
                </a:solidFill>
                <a:latin typeface="Century Gothic"/>
                <a:ea typeface="Century Gothic"/>
                <a:cs typeface="Century Gothic"/>
                <a:sym typeface="Century Gothic"/>
              </a:rPr>
              <a:t>Stone Buildings at Machu Picchu </a:t>
            </a:r>
            <a:endParaRPr b="0" i="0" sz="1400" u="none" cap="none" strike="noStrike">
              <a:solidFill>
                <a:srgbClr val="000000"/>
              </a:solidFill>
              <a:latin typeface="Arial"/>
              <a:ea typeface="Arial"/>
              <a:cs typeface="Arial"/>
              <a:sym typeface="Arial"/>
            </a:endParaRPr>
          </a:p>
        </p:txBody>
      </p:sp>
      <p:sp>
        <p:nvSpPr>
          <p:cNvPr id="222" name="Google Shape;222;p11"/>
          <p:cNvSpPr txBox="1"/>
          <p:nvPr/>
        </p:nvSpPr>
        <p:spPr>
          <a:xfrm>
            <a:off x="355568" y="4945487"/>
            <a:ext cx="11505874"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The construction of Machu Picchu began around the time the Inca began to expand their territory across the continent. Its strategic location was chosen with admirable success. Surrounded by steep cliffs and away from the sight of strangers in a tangled forest, the citadel of Machu Picchu had the quality of having only one narrow entrance so that only a few warriors were needed for defense in the event of a surprise attack.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9"/>
          <p:cNvPicPr preferRelativeResize="0"/>
          <p:nvPr/>
        </p:nvPicPr>
        <p:blipFill rotWithShape="1">
          <a:blip r:embed="rId3">
            <a:alphaModFix/>
          </a:blip>
          <a:srcRect b="0" l="0" r="0" t="0"/>
          <a:stretch/>
        </p:blipFill>
        <p:spPr>
          <a:xfrm>
            <a:off x="0" y="0"/>
            <a:ext cx="8815227" cy="4643919"/>
          </a:xfrm>
          <a:prstGeom prst="rect">
            <a:avLst/>
          </a:prstGeom>
          <a:noFill/>
          <a:ln>
            <a:noFill/>
          </a:ln>
        </p:spPr>
      </p:pic>
      <p:sp>
        <p:nvSpPr>
          <p:cNvPr id="228" name="Google Shape;228;p39"/>
          <p:cNvSpPr txBox="1"/>
          <p:nvPr/>
        </p:nvSpPr>
        <p:spPr>
          <a:xfrm>
            <a:off x="9748286" y="1860803"/>
            <a:ext cx="1654139"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chemeClr val="lt1"/>
                </a:solidFill>
                <a:latin typeface="Arial"/>
                <a:ea typeface="Arial"/>
                <a:cs typeface="Arial"/>
                <a:sym typeface="Arial"/>
              </a:rPr>
              <a:t>Inca Terrace Farming</a:t>
            </a:r>
            <a:endParaRPr/>
          </a:p>
        </p:txBody>
      </p:sp>
      <p:sp>
        <p:nvSpPr>
          <p:cNvPr id="229" name="Google Shape;229;p39"/>
          <p:cNvSpPr txBox="1"/>
          <p:nvPr/>
        </p:nvSpPr>
        <p:spPr>
          <a:xfrm>
            <a:off x="0" y="4919008"/>
            <a:ext cx="12192000"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Terrace Farming was one of the popular agricultural practices adopted by several Mesoamerican societies. In places where flatlands were rare, the creation of terraces on steep hillsides helped in reducing water runoff and avoiding erosion.</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sng" cap="none" strike="noStrike">
                <a:solidFill>
                  <a:schemeClr val="lt1"/>
                </a:solidFill>
                <a:latin typeface="Arial"/>
                <a:ea typeface="Arial"/>
                <a:cs typeface="Arial"/>
                <a:sym typeface="Arial"/>
                <a:hlinkClick r:id="rId4">
                  <a:extLst>
                    <a:ext uri="{A12FA001-AC4F-418D-AE19-62706E023703}">
                      <ahyp:hlinkClr val="tx"/>
                    </a:ext>
                  </a:extLst>
                </a:hlinkClick>
              </a:rPr>
              <a:t>https://interestingengineering.com/culture/mysterious-agricultural-terraces-incas</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200"/>
              <a:buFont typeface="Century Gothic"/>
              <a:buNone/>
            </a:pPr>
            <a:r>
              <a:rPr b="1" lang="en-US">
                <a:solidFill>
                  <a:schemeClr val="lt1"/>
                </a:solidFill>
              </a:rPr>
              <a:t>Inca Science And Technology :</a:t>
            </a:r>
            <a:endParaRPr/>
          </a:p>
        </p:txBody>
      </p:sp>
      <p:sp>
        <p:nvSpPr>
          <p:cNvPr id="235" name="Google Shape;235;p12"/>
          <p:cNvSpPr txBox="1"/>
          <p:nvPr>
            <p:ph idx="1" type="body"/>
          </p:nvPr>
        </p:nvSpPr>
        <p:spPr>
          <a:xfrm>
            <a:off x="646111" y="2510071"/>
            <a:ext cx="9878658" cy="3066481"/>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b="1" lang="en-US"/>
              <a:t>To understand the scientific and technological skills of Inca Peoples, Please go through the link mentioned below :</a:t>
            </a:r>
            <a:endParaRPr/>
          </a:p>
          <a:p>
            <a:pPr indent="-241300" lvl="0" marL="342900" rtl="0" algn="l">
              <a:lnSpc>
                <a:spcPct val="100000"/>
              </a:lnSpc>
              <a:spcBef>
                <a:spcPts val="1000"/>
              </a:spcBef>
              <a:spcAft>
                <a:spcPts val="0"/>
              </a:spcAft>
              <a:buSzPts val="1600"/>
              <a:buNone/>
            </a:pPr>
            <a:r>
              <a:t/>
            </a:r>
            <a:endParaRPr/>
          </a:p>
          <a:p>
            <a:pPr indent="0" lvl="0" marL="0" rtl="0" algn="l">
              <a:lnSpc>
                <a:spcPct val="100000"/>
              </a:lnSpc>
              <a:spcBef>
                <a:spcPts val="1000"/>
              </a:spcBef>
              <a:spcAft>
                <a:spcPts val="0"/>
              </a:spcAft>
              <a:buSzPts val="1600"/>
              <a:buNone/>
            </a:pPr>
            <a:r>
              <a:rPr lang="en-US"/>
              <a:t> </a:t>
            </a:r>
            <a:endParaRPr/>
          </a:p>
          <a:p>
            <a:pPr indent="-342900" lvl="0" marL="342900" rtl="0" algn="l">
              <a:lnSpc>
                <a:spcPct val="100000"/>
              </a:lnSpc>
              <a:spcBef>
                <a:spcPts val="1000"/>
              </a:spcBef>
              <a:spcAft>
                <a:spcPts val="0"/>
              </a:spcAft>
              <a:buSzPts val="1600"/>
              <a:buChar char="►"/>
            </a:pPr>
            <a:r>
              <a:rPr lang="en-US" u="sng">
                <a:solidFill>
                  <a:srgbClr val="EC5453"/>
                </a:solidFill>
                <a:hlinkClick r:id="rId3">
                  <a:extLst>
                    <a:ext uri="{A12FA001-AC4F-418D-AE19-62706E023703}">
                      <ahyp:hlinkClr val="tx"/>
                    </a:ext>
                  </a:extLst>
                </a:hlinkClick>
              </a:rPr>
              <a:t>http://www.historyshistories.com/inca-science-innovation--technology.html</a:t>
            </a:r>
            <a:endParaRPr>
              <a:solidFill>
                <a:srgbClr val="EC5453"/>
              </a:solidFill>
            </a:endParaRPr>
          </a:p>
          <a:p>
            <a:pPr indent="0" lvl="0" marL="0" rtl="0" algn="l">
              <a:lnSpc>
                <a:spcPct val="100000"/>
              </a:lnSpc>
              <a:spcBef>
                <a:spcPts val="1000"/>
              </a:spcBef>
              <a:spcAft>
                <a:spcPts val="0"/>
              </a:spcAft>
              <a:buSzPts val="1600"/>
              <a:buNone/>
            </a:pPr>
            <a:r>
              <a:t/>
            </a:r>
            <a:endParaRPr>
              <a:solidFill>
                <a:srgbClr val="EC5453"/>
              </a:solidFill>
            </a:endParaRPr>
          </a:p>
          <a:p>
            <a:pPr indent="-241300" lvl="0" marL="342900" rtl="0" algn="l">
              <a:lnSpc>
                <a:spcPct val="100000"/>
              </a:lnSpc>
              <a:spcBef>
                <a:spcPts val="1000"/>
              </a:spcBef>
              <a:spcAft>
                <a:spcPts val="0"/>
              </a:spcAft>
              <a:buSzPts val="1600"/>
              <a:buNone/>
            </a:pPr>
            <a:r>
              <a:t/>
            </a:r>
            <a:endParaRPr>
              <a:solidFill>
                <a:srgbClr val="EC5453"/>
              </a:solidFill>
            </a:endParaRPr>
          </a:p>
          <a:p>
            <a:pPr indent="-241300" lvl="0" marL="342900" rtl="0" algn="l">
              <a:lnSpc>
                <a:spcPct val="100000"/>
              </a:lnSpc>
              <a:spcBef>
                <a:spcPts val="1000"/>
              </a:spcBef>
              <a:spcAft>
                <a:spcPts val="0"/>
              </a:spcAft>
              <a:buSzPts val="1600"/>
              <a:buNone/>
            </a:pPr>
            <a:r>
              <a:t/>
            </a:r>
            <a:endParaRPr/>
          </a:p>
          <a:p>
            <a:pPr indent="-241300" lvl="0" marL="342900" rtl="0" algn="l">
              <a:lnSpc>
                <a:spcPct val="100000"/>
              </a:lnSpc>
              <a:spcBef>
                <a:spcPts val="1000"/>
              </a:spcBef>
              <a:spcAft>
                <a:spcPts val="0"/>
              </a:spcAft>
              <a:buSzPts val="1600"/>
              <a:buNone/>
            </a:pPr>
            <a:r>
              <a:t/>
            </a:r>
            <a:endParaRPr/>
          </a:p>
          <a:p>
            <a:pPr indent="-241300" lvl="0" marL="342900" rtl="0" algn="l">
              <a:lnSpc>
                <a:spcPct val="100000"/>
              </a:lnSpc>
              <a:spcBef>
                <a:spcPts val="1000"/>
              </a:spcBef>
              <a:spcAft>
                <a:spcPts val="0"/>
              </a:spcAft>
              <a:buSzPts val="1600"/>
              <a:buNone/>
            </a:pPr>
            <a:r>
              <a:t/>
            </a:r>
            <a:endParaRPr/>
          </a:p>
          <a:p>
            <a:pPr indent="-241300" lvl="0" marL="342900" rtl="0" algn="l">
              <a:lnSpc>
                <a:spcPct val="100000"/>
              </a:lnSpc>
              <a:spcBef>
                <a:spcPts val="1000"/>
              </a:spcBef>
              <a:spcAft>
                <a:spcPts val="0"/>
              </a:spcAft>
              <a:buSzPts val="16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3"/>
          <p:cNvSpPr txBox="1"/>
          <p:nvPr>
            <p:ph type="title"/>
          </p:nvPr>
        </p:nvSpPr>
        <p:spPr>
          <a:xfrm>
            <a:off x="646111" y="317537"/>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200"/>
              <a:buFont typeface="Century Gothic"/>
              <a:buNone/>
            </a:pPr>
            <a:r>
              <a:rPr b="1" lang="en-US">
                <a:solidFill>
                  <a:schemeClr val="lt1"/>
                </a:solidFill>
              </a:rPr>
              <a:t>Aztec :</a:t>
            </a:r>
            <a:endParaRPr/>
          </a:p>
        </p:txBody>
      </p:sp>
      <p:sp>
        <p:nvSpPr>
          <p:cNvPr id="241" name="Google Shape;241;p13"/>
          <p:cNvSpPr txBox="1"/>
          <p:nvPr>
            <p:ph idx="1" type="body"/>
          </p:nvPr>
        </p:nvSpPr>
        <p:spPr>
          <a:xfrm>
            <a:off x="646111" y="1924130"/>
            <a:ext cx="10944875" cy="4103184"/>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lang="en-US"/>
              <a:t>The Aztec Empire flourished between c. 1345 and 1521 CE and, at its greatest extent, covered most of northern Mesoamerica.</a:t>
            </a:r>
            <a:endParaRPr/>
          </a:p>
          <a:p>
            <a:pPr indent="-342900" lvl="0" marL="342900" rtl="0" algn="l">
              <a:lnSpc>
                <a:spcPct val="100000"/>
              </a:lnSpc>
              <a:spcBef>
                <a:spcPts val="1000"/>
              </a:spcBef>
              <a:spcAft>
                <a:spcPts val="0"/>
              </a:spcAft>
              <a:buSzPts val="1600"/>
              <a:buChar char="►"/>
            </a:pPr>
            <a:r>
              <a:rPr lang="en-US"/>
              <a:t>Highly accomplished in agriculture and trade, the last of the great Mesoamerican civilizations was also noted for its art and architecture which ranks amongst the finest ever produced on the continent.</a:t>
            </a:r>
            <a:endParaRPr/>
          </a:p>
          <a:p>
            <a:pPr indent="-342900" lvl="0" marL="342900" rtl="0" algn="l">
              <a:lnSpc>
                <a:spcPct val="100000"/>
              </a:lnSpc>
              <a:spcBef>
                <a:spcPts val="1000"/>
              </a:spcBef>
              <a:spcAft>
                <a:spcPts val="0"/>
              </a:spcAft>
              <a:buSzPts val="1600"/>
              <a:buChar char="►"/>
            </a:pPr>
            <a:r>
              <a:rPr lang="en-US"/>
              <a:t>The Spanish conquistadors laid siege to the Aztec capital Tenochtitlan from the middle of May of 1521 until they surrendered on August 13, 1521. </a:t>
            </a:r>
            <a:endParaRPr/>
          </a:p>
          <a:p>
            <a:pPr indent="-342900" lvl="0" marL="342900" rtl="0" algn="l">
              <a:lnSpc>
                <a:spcPct val="100000"/>
              </a:lnSpc>
              <a:spcBef>
                <a:spcPts val="1000"/>
              </a:spcBef>
              <a:spcAft>
                <a:spcPts val="0"/>
              </a:spcAft>
              <a:buSzPts val="1600"/>
              <a:buChar char="►"/>
            </a:pPr>
            <a:r>
              <a:rPr lang="en-US"/>
              <a:t>The Aztec state is actually the most well-documented Mesoamerican civilization with sources including archaeology, native books (codices) and lengthy and detailed accounts from their Spanish conquerors - both by military men and Christian clergy.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4"/>
          <p:cNvSpPr txBox="1"/>
          <p:nvPr/>
        </p:nvSpPr>
        <p:spPr>
          <a:xfrm>
            <a:off x="6845966" y="4069196"/>
            <a:ext cx="500259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EFD37E"/>
                </a:solidFill>
                <a:latin typeface="Century Gothic"/>
                <a:ea typeface="Century Gothic"/>
                <a:cs typeface="Century Gothic"/>
                <a:sym typeface="Century Gothic"/>
              </a:rPr>
              <a:t>First European Map of Tenochtitlan (1524)</a:t>
            </a:r>
            <a:endParaRPr b="0" i="0" sz="1400" u="none" cap="none" strike="noStrike">
              <a:solidFill>
                <a:srgbClr val="000000"/>
              </a:solidFill>
              <a:latin typeface="Arial"/>
              <a:ea typeface="Arial"/>
              <a:cs typeface="Arial"/>
              <a:sym typeface="Arial"/>
            </a:endParaRPr>
          </a:p>
        </p:txBody>
      </p:sp>
      <p:sp>
        <p:nvSpPr>
          <p:cNvPr id="247" name="Google Shape;247;p14"/>
          <p:cNvSpPr txBox="1"/>
          <p:nvPr/>
        </p:nvSpPr>
        <p:spPr>
          <a:xfrm>
            <a:off x="277740" y="5052881"/>
            <a:ext cx="1175404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Tenochtitlan was the main city of the Aztec Empire and was located in the Valley of Mexico.  The unique lake location of Tenochtitlan meant that the city had many different waterways that connected its different sections.  Very little of the city has survived into modern day as it was mostly destroyed by Spanish conquistadors during the Spanish conquest of the Aztec Empire. </a:t>
            </a:r>
            <a:endParaRPr b="0" i="0" sz="1400" u="none" cap="none" strike="noStrike">
              <a:solidFill>
                <a:srgbClr val="000000"/>
              </a:solidFill>
              <a:latin typeface="Arial"/>
              <a:ea typeface="Arial"/>
              <a:cs typeface="Arial"/>
              <a:sym typeface="Arial"/>
            </a:endParaRPr>
          </a:p>
        </p:txBody>
      </p:sp>
      <p:pic>
        <p:nvPicPr>
          <p:cNvPr id="248" name="Google Shape;248;p14"/>
          <p:cNvPicPr preferRelativeResize="0"/>
          <p:nvPr/>
        </p:nvPicPr>
        <p:blipFill rotWithShape="1">
          <a:blip r:embed="rId3">
            <a:alphaModFix/>
          </a:blip>
          <a:srcRect b="0" l="0" r="0" t="0"/>
          <a:stretch/>
        </p:blipFill>
        <p:spPr>
          <a:xfrm>
            <a:off x="6048296" y="0"/>
            <a:ext cx="6143704" cy="3957569"/>
          </a:xfrm>
          <a:prstGeom prst="rect">
            <a:avLst/>
          </a:prstGeom>
          <a:noFill/>
          <a:ln>
            <a:noFill/>
          </a:ln>
        </p:spPr>
      </p:pic>
      <p:pic>
        <p:nvPicPr>
          <p:cNvPr id="249" name="Google Shape;249;p14"/>
          <p:cNvPicPr preferRelativeResize="0"/>
          <p:nvPr/>
        </p:nvPicPr>
        <p:blipFill rotWithShape="1">
          <a:blip r:embed="rId4">
            <a:alphaModFix/>
          </a:blip>
          <a:srcRect b="0" l="0" r="0" t="0"/>
          <a:stretch/>
        </p:blipFill>
        <p:spPr>
          <a:xfrm>
            <a:off x="0" y="-5250"/>
            <a:ext cx="5905500" cy="3957569"/>
          </a:xfrm>
          <a:prstGeom prst="rect">
            <a:avLst/>
          </a:prstGeom>
          <a:noFill/>
          <a:ln>
            <a:noFill/>
          </a:ln>
        </p:spPr>
      </p:pic>
      <p:sp>
        <p:nvSpPr>
          <p:cNvPr id="250" name="Google Shape;250;p14"/>
          <p:cNvSpPr txBox="1"/>
          <p:nvPr/>
        </p:nvSpPr>
        <p:spPr>
          <a:xfrm>
            <a:off x="1725770" y="4030236"/>
            <a:ext cx="27818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EFD37E"/>
                </a:solidFill>
                <a:latin typeface="Century Gothic"/>
                <a:ea typeface="Century Gothic"/>
                <a:cs typeface="Century Gothic"/>
                <a:sym typeface="Century Gothic"/>
              </a:rPr>
              <a:t>Aztec city Tenochtitlan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200"/>
              <a:buFont typeface="Century Gothic"/>
              <a:buNone/>
            </a:pPr>
            <a:r>
              <a:rPr b="1" lang="en-US">
                <a:solidFill>
                  <a:schemeClr val="lt1"/>
                </a:solidFill>
              </a:rPr>
              <a:t>Aztec Science and Technology :</a:t>
            </a:r>
            <a:endParaRPr/>
          </a:p>
        </p:txBody>
      </p:sp>
      <p:sp>
        <p:nvSpPr>
          <p:cNvPr id="256" name="Google Shape;256;p15"/>
          <p:cNvSpPr txBox="1"/>
          <p:nvPr>
            <p:ph idx="1" type="body"/>
          </p:nvPr>
        </p:nvSpPr>
        <p:spPr>
          <a:xfrm>
            <a:off x="646111" y="1853248"/>
            <a:ext cx="9688203" cy="4195481"/>
          </a:xfrm>
          <a:prstGeom prst="rect">
            <a:avLst/>
          </a:prstGeom>
          <a:noFill/>
          <a:ln>
            <a:noFill/>
          </a:ln>
        </p:spPr>
        <p:txBody>
          <a:bodyPr anchorCtr="0" anchor="t" bIns="45700" lIns="91425" spcFirstLastPara="1" rIns="91425" wrap="square" tIns="45700">
            <a:normAutofit/>
          </a:bodyPr>
          <a:lstStyle/>
          <a:p>
            <a:pPr indent="-241300" lvl="0" marL="342900" rtl="0" algn="l">
              <a:lnSpc>
                <a:spcPct val="100000"/>
              </a:lnSpc>
              <a:spcBef>
                <a:spcPts val="0"/>
              </a:spcBef>
              <a:spcAft>
                <a:spcPts val="0"/>
              </a:spcAft>
              <a:buSzPts val="1600"/>
              <a:buNone/>
            </a:pPr>
            <a:r>
              <a:t/>
            </a:r>
            <a:endParaRPr/>
          </a:p>
          <a:p>
            <a:pPr indent="-241300" lvl="0" marL="342900" rtl="0" algn="l">
              <a:lnSpc>
                <a:spcPct val="100000"/>
              </a:lnSpc>
              <a:spcBef>
                <a:spcPts val="1000"/>
              </a:spcBef>
              <a:spcAft>
                <a:spcPts val="0"/>
              </a:spcAft>
              <a:buSzPts val="1600"/>
              <a:buNone/>
            </a:pPr>
            <a:r>
              <a:t/>
            </a:r>
            <a:endParaRPr/>
          </a:p>
          <a:p>
            <a:pPr indent="-342900" lvl="0" marL="342900" rtl="0" algn="l">
              <a:lnSpc>
                <a:spcPct val="100000"/>
              </a:lnSpc>
              <a:spcBef>
                <a:spcPts val="1000"/>
              </a:spcBef>
              <a:spcAft>
                <a:spcPts val="0"/>
              </a:spcAft>
              <a:buSzPts val="1600"/>
              <a:buChar char="►"/>
            </a:pPr>
            <a:r>
              <a:rPr b="1" lang="en-US"/>
              <a:t>To know about the advancements of Aztecs, Please go through the link mentioned below :</a:t>
            </a:r>
            <a:endParaRPr/>
          </a:p>
          <a:p>
            <a:pPr indent="-241300" lvl="0" marL="342900" rtl="0" algn="l">
              <a:lnSpc>
                <a:spcPct val="100000"/>
              </a:lnSpc>
              <a:spcBef>
                <a:spcPts val="1000"/>
              </a:spcBef>
              <a:spcAft>
                <a:spcPts val="0"/>
              </a:spcAft>
              <a:buSzPts val="1600"/>
              <a:buNone/>
            </a:pPr>
            <a:r>
              <a:t/>
            </a:r>
            <a:endParaRPr b="1"/>
          </a:p>
          <a:p>
            <a:pPr indent="-241300" lvl="0" marL="342900" rtl="0" algn="l">
              <a:lnSpc>
                <a:spcPct val="100000"/>
              </a:lnSpc>
              <a:spcBef>
                <a:spcPts val="1000"/>
              </a:spcBef>
              <a:spcAft>
                <a:spcPts val="0"/>
              </a:spcAft>
              <a:buSzPts val="1600"/>
              <a:buNone/>
            </a:pPr>
            <a:r>
              <a:t/>
            </a:r>
            <a:endParaRPr b="1"/>
          </a:p>
          <a:p>
            <a:pPr indent="-342900" lvl="0" marL="342900" rtl="0" algn="l">
              <a:lnSpc>
                <a:spcPct val="100000"/>
              </a:lnSpc>
              <a:spcBef>
                <a:spcPts val="1000"/>
              </a:spcBef>
              <a:spcAft>
                <a:spcPts val="0"/>
              </a:spcAft>
              <a:buSzPts val="1600"/>
              <a:buChar char="►"/>
            </a:pPr>
            <a:r>
              <a:rPr lang="en-US" u="sng">
                <a:solidFill>
                  <a:schemeClr val="hlink"/>
                </a:solidFill>
                <a:hlinkClick r:id="rId3"/>
              </a:rPr>
              <a:t>https://www.aztec-indians.com/aztec-technology.html</a:t>
            </a:r>
            <a:endParaRPr/>
          </a:p>
          <a:p>
            <a:pPr indent="-241300" lvl="0" marL="342900" rtl="0" algn="l">
              <a:lnSpc>
                <a:spcPct val="100000"/>
              </a:lnSpc>
              <a:spcBef>
                <a:spcPts val="1000"/>
              </a:spcBef>
              <a:spcAft>
                <a:spcPts val="0"/>
              </a:spcAft>
              <a:buSzPts val="1600"/>
              <a:buNone/>
            </a:pPr>
            <a:r>
              <a:t/>
            </a:r>
            <a:endParaRPr/>
          </a:p>
          <a:p>
            <a:pPr indent="-241300" lvl="0" marL="342900" rtl="0" algn="l">
              <a:lnSpc>
                <a:spcPct val="100000"/>
              </a:lnSpc>
              <a:spcBef>
                <a:spcPts val="1000"/>
              </a:spcBef>
              <a:spcAft>
                <a:spcPts val="0"/>
              </a:spcAft>
              <a:buSzPts val="16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16"/>
          <p:cNvPicPr preferRelativeResize="0"/>
          <p:nvPr>
            <p:ph idx="1" type="body"/>
          </p:nvPr>
        </p:nvPicPr>
        <p:blipFill rotWithShape="1">
          <a:blip r:embed="rId3">
            <a:alphaModFix/>
          </a:blip>
          <a:srcRect b="0" l="0" r="0" t="0"/>
          <a:stretch/>
        </p:blipFill>
        <p:spPr>
          <a:xfrm>
            <a:off x="309492" y="288233"/>
            <a:ext cx="5692063" cy="3854260"/>
          </a:xfrm>
          <a:prstGeom prst="rect">
            <a:avLst/>
          </a:prstGeom>
          <a:noFill/>
          <a:ln>
            <a:noFill/>
          </a:ln>
        </p:spPr>
      </p:pic>
      <p:pic>
        <p:nvPicPr>
          <p:cNvPr id="262" name="Google Shape;262;p16"/>
          <p:cNvPicPr preferRelativeResize="0"/>
          <p:nvPr/>
        </p:nvPicPr>
        <p:blipFill rotWithShape="1">
          <a:blip r:embed="rId4">
            <a:alphaModFix/>
          </a:blip>
          <a:srcRect b="0" l="0" r="0" t="0"/>
          <a:stretch/>
        </p:blipFill>
        <p:spPr>
          <a:xfrm>
            <a:off x="6140127" y="288233"/>
            <a:ext cx="5817751" cy="3854260"/>
          </a:xfrm>
          <a:prstGeom prst="rect">
            <a:avLst/>
          </a:prstGeom>
          <a:noFill/>
          <a:ln>
            <a:noFill/>
          </a:ln>
        </p:spPr>
      </p:pic>
      <p:sp>
        <p:nvSpPr>
          <p:cNvPr id="263" name="Google Shape;263;p16"/>
          <p:cNvSpPr txBox="1"/>
          <p:nvPr/>
        </p:nvSpPr>
        <p:spPr>
          <a:xfrm>
            <a:off x="653727" y="4984123"/>
            <a:ext cx="109728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Pictures are the part of The Florentine Codex, a 16th century manuscript documented by Spanish ethnographer Bernardino de Sahagún. It documents the culture, religious cosmology (worldview), ritual practices, society, economics, and history of the Aztec people. These pictures shows the medicinal advancement of Aztecs and their knowledge about the herbal plants.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17"/>
          <p:cNvPicPr preferRelativeResize="0"/>
          <p:nvPr/>
        </p:nvPicPr>
        <p:blipFill rotWithShape="1">
          <a:blip r:embed="rId3">
            <a:alphaModFix/>
          </a:blip>
          <a:srcRect b="0" l="0" r="0" t="0"/>
          <a:stretch/>
        </p:blipFill>
        <p:spPr>
          <a:xfrm>
            <a:off x="264663" y="144744"/>
            <a:ext cx="8120576" cy="6395258"/>
          </a:xfrm>
          <a:prstGeom prst="rect">
            <a:avLst/>
          </a:prstGeom>
          <a:noFill/>
          <a:ln>
            <a:noFill/>
          </a:ln>
        </p:spPr>
      </p:pic>
      <p:sp>
        <p:nvSpPr>
          <p:cNvPr id="269" name="Google Shape;269;p17"/>
          <p:cNvSpPr txBox="1"/>
          <p:nvPr/>
        </p:nvSpPr>
        <p:spPr>
          <a:xfrm>
            <a:off x="9009246" y="1915427"/>
            <a:ext cx="3012708"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The Libellus de Medicinalibus Indorum Herbis, also known as ‘Codex Badianus’  is an Aztec herbal manuscript, describing the medicinal properties of various plants used by the Aztecs. (1552)</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18"/>
          <p:cNvPicPr preferRelativeResize="0"/>
          <p:nvPr>
            <p:ph idx="1" type="body"/>
          </p:nvPr>
        </p:nvPicPr>
        <p:blipFill rotWithShape="1">
          <a:blip r:embed="rId3">
            <a:alphaModFix/>
          </a:blip>
          <a:srcRect b="0" l="0" r="0" t="0"/>
          <a:stretch/>
        </p:blipFill>
        <p:spPr>
          <a:xfrm>
            <a:off x="261684" y="114385"/>
            <a:ext cx="5340626" cy="3682147"/>
          </a:xfrm>
          <a:prstGeom prst="rect">
            <a:avLst/>
          </a:prstGeom>
          <a:noFill/>
          <a:ln>
            <a:noFill/>
          </a:ln>
        </p:spPr>
      </p:pic>
      <p:sp>
        <p:nvSpPr>
          <p:cNvPr id="275" name="Google Shape;275;p18"/>
          <p:cNvSpPr txBox="1"/>
          <p:nvPr/>
        </p:nvSpPr>
        <p:spPr>
          <a:xfrm>
            <a:off x="357051" y="3796532"/>
            <a:ext cx="51498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EFD37E"/>
                </a:solidFill>
                <a:latin typeface="Century Gothic"/>
                <a:ea typeface="Century Gothic"/>
                <a:cs typeface="Century Gothic"/>
                <a:sym typeface="Century Gothic"/>
              </a:rPr>
              <a:t>Chinampas, The Floating Gardens of Mexico</a:t>
            </a:r>
            <a:endParaRPr b="0" i="0" sz="1400" u="none" cap="none" strike="noStrike">
              <a:solidFill>
                <a:srgbClr val="000000"/>
              </a:solidFill>
              <a:latin typeface="Arial"/>
              <a:ea typeface="Arial"/>
              <a:cs typeface="Arial"/>
              <a:sym typeface="Arial"/>
            </a:endParaRPr>
          </a:p>
        </p:txBody>
      </p:sp>
      <p:pic>
        <p:nvPicPr>
          <p:cNvPr id="276" name="Google Shape;276;p18"/>
          <p:cNvPicPr preferRelativeResize="0"/>
          <p:nvPr/>
        </p:nvPicPr>
        <p:blipFill rotWithShape="1">
          <a:blip r:embed="rId4">
            <a:alphaModFix/>
          </a:blip>
          <a:srcRect b="0" l="0" r="0" t="0"/>
          <a:stretch/>
        </p:blipFill>
        <p:spPr>
          <a:xfrm>
            <a:off x="6494865" y="104241"/>
            <a:ext cx="5285762" cy="3646124"/>
          </a:xfrm>
          <a:prstGeom prst="rect">
            <a:avLst/>
          </a:prstGeom>
          <a:noFill/>
          <a:ln>
            <a:noFill/>
          </a:ln>
        </p:spPr>
      </p:pic>
      <p:sp>
        <p:nvSpPr>
          <p:cNvPr id="277" name="Google Shape;277;p18"/>
          <p:cNvSpPr txBox="1"/>
          <p:nvPr/>
        </p:nvSpPr>
        <p:spPr>
          <a:xfrm>
            <a:off x="6414051" y="3796532"/>
            <a:ext cx="544739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EFD37E"/>
                </a:solidFill>
                <a:latin typeface="Century Gothic"/>
                <a:ea typeface="Century Gothic"/>
                <a:cs typeface="Century Gothic"/>
                <a:sym typeface="Century Gothic"/>
              </a:rPr>
              <a:t>An artist’s impression of part of the canal network linking chinampas around Tenochtitlan</a:t>
            </a:r>
            <a:endParaRPr b="0" i="0" sz="1400" u="none" cap="none" strike="noStrike">
              <a:solidFill>
                <a:srgbClr val="000000"/>
              </a:solidFill>
              <a:latin typeface="Arial"/>
              <a:ea typeface="Arial"/>
              <a:cs typeface="Arial"/>
              <a:sym typeface="Arial"/>
            </a:endParaRPr>
          </a:p>
        </p:txBody>
      </p:sp>
      <p:sp>
        <p:nvSpPr>
          <p:cNvPr id="278" name="Google Shape;278;p18"/>
          <p:cNvSpPr txBox="1"/>
          <p:nvPr/>
        </p:nvSpPr>
        <p:spPr>
          <a:xfrm>
            <a:off x="357051" y="5009882"/>
            <a:ext cx="11578107"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Chinampa agricultural system, the so-called ‘floating gardens’ which can be found on the shallow lake beds in the Valley of Mexico. The Aztecs used these stunning floating gardens to grow their crops without harming the environment. Chinampas were created by piling mud and decaying plants into small stationary islands on top of which the farmers would sow maize, beans, chilies, squash, tomatoes, and greens.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
          <p:cNvSpPr txBox="1"/>
          <p:nvPr>
            <p:ph idx="1" type="body"/>
          </p:nvPr>
        </p:nvSpPr>
        <p:spPr>
          <a:xfrm>
            <a:off x="735028" y="2176530"/>
            <a:ext cx="9812767" cy="363184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lang="en-US"/>
              <a:t>Mesoamerican civilization, the complex of indigenous cultures that developed in parts of Mexico, Central and South America prior to Spanish exploration and conquest in the 16th century.</a:t>
            </a:r>
            <a:endParaRPr/>
          </a:p>
          <a:p>
            <a:pPr indent="0" lvl="0" marL="0" rtl="0" algn="l">
              <a:lnSpc>
                <a:spcPct val="100000"/>
              </a:lnSpc>
              <a:spcBef>
                <a:spcPts val="1000"/>
              </a:spcBef>
              <a:spcAft>
                <a:spcPts val="0"/>
              </a:spcAft>
              <a:buSzPts val="1600"/>
              <a:buNone/>
            </a:pPr>
            <a:r>
              <a:t/>
            </a:r>
            <a:endParaRPr/>
          </a:p>
          <a:p>
            <a:pPr indent="-342900" lvl="0" marL="342900" rtl="0" algn="l">
              <a:lnSpc>
                <a:spcPct val="100000"/>
              </a:lnSpc>
              <a:spcBef>
                <a:spcPts val="1000"/>
              </a:spcBef>
              <a:spcAft>
                <a:spcPts val="0"/>
              </a:spcAft>
              <a:buSzPts val="1600"/>
              <a:buChar char="►"/>
            </a:pPr>
            <a:r>
              <a:rPr lang="en-US"/>
              <a:t>Of the many early civilizations first living in this area, the Mayans, Aztecs, and Incas are the best known and offer a broad understanding of early life in these areas.</a:t>
            </a:r>
            <a:endParaRPr/>
          </a:p>
          <a:p>
            <a:pPr indent="-241300" lvl="0" marL="342900" rtl="0" algn="l">
              <a:lnSpc>
                <a:spcPct val="100000"/>
              </a:lnSpc>
              <a:spcBef>
                <a:spcPts val="1000"/>
              </a:spcBef>
              <a:spcAft>
                <a:spcPts val="0"/>
              </a:spcAft>
              <a:buSzPts val="16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9"/>
          <p:cNvPicPr preferRelativeResize="0"/>
          <p:nvPr/>
        </p:nvPicPr>
        <p:blipFill rotWithShape="1">
          <a:blip r:embed="rId3">
            <a:alphaModFix/>
          </a:blip>
          <a:srcRect b="0" l="0" r="0" t="0"/>
          <a:stretch/>
        </p:blipFill>
        <p:spPr>
          <a:xfrm>
            <a:off x="336283" y="189159"/>
            <a:ext cx="11519434" cy="64796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0"/>
          <p:cNvSpPr txBox="1"/>
          <p:nvPr>
            <p:ph idx="1" type="body"/>
          </p:nvPr>
        </p:nvSpPr>
        <p:spPr>
          <a:xfrm>
            <a:off x="1341132" y="2487187"/>
            <a:ext cx="6723334" cy="3021359"/>
          </a:xfrm>
          <a:prstGeom prst="rect">
            <a:avLst/>
          </a:prstGeom>
          <a:noFill/>
          <a:ln>
            <a:noFill/>
          </a:ln>
        </p:spPr>
        <p:txBody>
          <a:bodyPr anchorCtr="0" anchor="t" bIns="45700" lIns="91425" spcFirstLastPara="1" rIns="91425" wrap="square" tIns="45700">
            <a:normAutofit/>
          </a:bodyPr>
          <a:lstStyle/>
          <a:p>
            <a:pPr indent="-350520" lvl="0" marL="342900" rtl="0" algn="l">
              <a:lnSpc>
                <a:spcPct val="100000"/>
              </a:lnSpc>
              <a:spcBef>
                <a:spcPts val="0"/>
              </a:spcBef>
              <a:spcAft>
                <a:spcPts val="0"/>
              </a:spcAft>
              <a:buSzPts val="1600"/>
              <a:buChar char="►"/>
            </a:pPr>
            <a:r>
              <a:rPr lang="en-US" u="sng">
                <a:solidFill>
                  <a:schemeClr val="hlink"/>
                </a:solidFill>
                <a:hlinkClick r:id="rId3"/>
              </a:rPr>
              <a:t>https://youtu.be/Q6eBJjdca14</a:t>
            </a:r>
            <a:endParaRPr/>
          </a:p>
          <a:p>
            <a:pPr indent="0" lvl="0" marL="0" rtl="0" algn="l">
              <a:lnSpc>
                <a:spcPct val="100000"/>
              </a:lnSpc>
              <a:spcBef>
                <a:spcPts val="1000"/>
              </a:spcBef>
              <a:spcAft>
                <a:spcPts val="0"/>
              </a:spcAft>
              <a:buSzPts val="1600"/>
              <a:buNone/>
            </a:pPr>
            <a:r>
              <a:t/>
            </a:r>
            <a:endParaRPr/>
          </a:p>
          <a:p>
            <a:pPr indent="-350520" lvl="0" marL="342900" rtl="0" algn="l">
              <a:lnSpc>
                <a:spcPct val="100000"/>
              </a:lnSpc>
              <a:spcBef>
                <a:spcPts val="1000"/>
              </a:spcBef>
              <a:spcAft>
                <a:spcPts val="0"/>
              </a:spcAft>
              <a:buSzPts val="1600"/>
              <a:buChar char="►"/>
            </a:pPr>
            <a:r>
              <a:rPr lang="en-US" u="sng">
                <a:solidFill>
                  <a:srgbClr val="92D050"/>
                </a:solidFill>
                <a:hlinkClick r:id="rId4">
                  <a:extLst>
                    <a:ext uri="{A12FA001-AC4F-418D-AE19-62706E023703}">
                      <ahyp:hlinkClr val="tx"/>
                    </a:ext>
                  </a:extLst>
                </a:hlinkClick>
              </a:rPr>
              <a:t>https://youtu.be/cnMa-Sm9H4k</a:t>
            </a:r>
            <a:endParaRPr>
              <a:solidFill>
                <a:srgbClr val="92D050"/>
              </a:solidFill>
            </a:endParaRPr>
          </a:p>
          <a:p>
            <a:pPr indent="-350520" lvl="0" marL="342900" rtl="0" algn="l">
              <a:lnSpc>
                <a:spcPct val="100000"/>
              </a:lnSpc>
              <a:spcBef>
                <a:spcPts val="1000"/>
              </a:spcBef>
              <a:spcAft>
                <a:spcPts val="0"/>
              </a:spcAft>
              <a:buSzPts val="1600"/>
              <a:buChar char="►"/>
            </a:pPr>
            <a:r>
              <a:rPr lang="en-US" u="sng">
                <a:solidFill>
                  <a:srgbClr val="92D050"/>
                </a:solidFill>
                <a:hlinkClick r:id="rId5">
                  <a:extLst>
                    <a:ext uri="{A12FA001-AC4F-418D-AE19-62706E023703}">
                      <ahyp:hlinkClr val="tx"/>
                    </a:ext>
                  </a:extLst>
                </a:hlinkClick>
              </a:rPr>
              <a:t>https://youtu.be/HrfKOQKyffE</a:t>
            </a:r>
            <a:endParaRPr>
              <a:solidFill>
                <a:srgbClr val="92D050"/>
              </a:solidFill>
            </a:endParaRPr>
          </a:p>
          <a:p>
            <a:pPr indent="0" lvl="0" marL="93980" rtl="0" algn="l">
              <a:lnSpc>
                <a:spcPct val="100000"/>
              </a:lnSpc>
              <a:spcBef>
                <a:spcPts val="1000"/>
              </a:spcBef>
              <a:spcAft>
                <a:spcPts val="0"/>
              </a:spcAft>
              <a:buSzPts val="1600"/>
              <a:buNone/>
            </a:pPr>
            <a:r>
              <a:t/>
            </a:r>
            <a:endParaRPr/>
          </a:p>
          <a:p>
            <a:pPr indent="-350520" lvl="0" marL="342900" rtl="0" algn="l">
              <a:lnSpc>
                <a:spcPct val="100000"/>
              </a:lnSpc>
              <a:spcBef>
                <a:spcPts val="1000"/>
              </a:spcBef>
              <a:spcAft>
                <a:spcPts val="0"/>
              </a:spcAft>
              <a:buSzPts val="1600"/>
              <a:buChar char="►"/>
            </a:pPr>
            <a:r>
              <a:rPr lang="en-US" u="sng">
                <a:solidFill>
                  <a:srgbClr val="00B0F0"/>
                </a:solidFill>
                <a:hlinkClick r:id="rId6">
                  <a:extLst>
                    <a:ext uri="{A12FA001-AC4F-418D-AE19-62706E023703}">
                      <ahyp:hlinkClr val="tx"/>
                    </a:ext>
                  </a:extLst>
                </a:hlinkClick>
              </a:rPr>
              <a:t>https://youtu.be/fmHVqb6t__8</a:t>
            </a:r>
            <a:endParaRPr>
              <a:solidFill>
                <a:srgbClr val="00B0F0"/>
              </a:solidFill>
            </a:endParaRPr>
          </a:p>
          <a:p>
            <a:pPr indent="0" lvl="0" marL="0" rtl="0" algn="l">
              <a:lnSpc>
                <a:spcPct val="100000"/>
              </a:lnSpc>
              <a:spcBef>
                <a:spcPts val="1000"/>
              </a:spcBef>
              <a:spcAft>
                <a:spcPts val="0"/>
              </a:spcAft>
              <a:buSzPts val="1600"/>
              <a:buNone/>
            </a:pPr>
            <a:r>
              <a:t/>
            </a:r>
            <a:endParaRPr/>
          </a:p>
        </p:txBody>
      </p:sp>
      <p:sp>
        <p:nvSpPr>
          <p:cNvPr id="289" name="Google Shape;289;p20"/>
          <p:cNvSpPr txBox="1"/>
          <p:nvPr/>
        </p:nvSpPr>
        <p:spPr>
          <a:xfrm>
            <a:off x="1341132" y="528034"/>
            <a:ext cx="535588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en-US" sz="4200" u="none" cap="none" strike="noStrike">
                <a:solidFill>
                  <a:schemeClr val="lt1"/>
                </a:solidFill>
                <a:latin typeface="Century Gothic"/>
                <a:ea typeface="Century Gothic"/>
                <a:cs typeface="Century Gothic"/>
                <a:sym typeface="Century Gothic"/>
              </a:rPr>
              <a:t>Helpful video links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
          <p:cNvPicPr preferRelativeResize="0"/>
          <p:nvPr/>
        </p:nvPicPr>
        <p:blipFill rotWithShape="1">
          <a:blip r:embed="rId3">
            <a:alphaModFix/>
          </a:blip>
          <a:srcRect b="0" l="0" r="0" t="0"/>
          <a:stretch/>
        </p:blipFill>
        <p:spPr>
          <a:xfrm>
            <a:off x="180303" y="220298"/>
            <a:ext cx="5653825" cy="6386564"/>
          </a:xfrm>
          <a:prstGeom prst="rect">
            <a:avLst/>
          </a:prstGeom>
          <a:noFill/>
          <a:ln>
            <a:noFill/>
          </a:ln>
          <a:effectLst>
            <a:outerShdw blurRad="190500" rotWithShape="0" algn="tl">
              <a:srgbClr val="000000">
                <a:alpha val="69411"/>
              </a:srgbClr>
            </a:outerShdw>
          </a:effectLst>
        </p:spPr>
      </p:pic>
      <p:pic>
        <p:nvPicPr>
          <p:cNvPr id="164" name="Google Shape;164;p3"/>
          <p:cNvPicPr preferRelativeResize="0"/>
          <p:nvPr/>
        </p:nvPicPr>
        <p:blipFill rotWithShape="1">
          <a:blip r:embed="rId4">
            <a:alphaModFix/>
          </a:blip>
          <a:srcRect b="0" l="0" r="0" t="0"/>
          <a:stretch/>
        </p:blipFill>
        <p:spPr>
          <a:xfrm>
            <a:off x="6054142" y="3269959"/>
            <a:ext cx="6013259" cy="3336903"/>
          </a:xfrm>
          <a:prstGeom prst="rect">
            <a:avLst/>
          </a:prstGeom>
          <a:noFill/>
          <a:ln>
            <a:noFill/>
          </a:ln>
        </p:spPr>
      </p:pic>
      <p:sp>
        <p:nvSpPr>
          <p:cNvPr id="165" name="Google Shape;165;p3"/>
          <p:cNvSpPr txBox="1"/>
          <p:nvPr/>
        </p:nvSpPr>
        <p:spPr>
          <a:xfrm>
            <a:off x="7328079" y="1275008"/>
            <a:ext cx="372199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EFD37E"/>
                </a:solidFill>
                <a:latin typeface="Century Gothic"/>
                <a:ea typeface="Century Gothic"/>
                <a:cs typeface="Century Gothic"/>
                <a:sym typeface="Century Gothic"/>
              </a:rPr>
              <a:t>GEOGRAPHY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
          <p:cNvSpPr txBox="1"/>
          <p:nvPr>
            <p:ph type="title"/>
          </p:nvPr>
        </p:nvSpPr>
        <p:spPr>
          <a:xfrm>
            <a:off x="646111" y="233777"/>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200"/>
              <a:buFont typeface="Century Gothic"/>
              <a:buNone/>
            </a:pPr>
            <a:r>
              <a:rPr b="1" lang="en-US">
                <a:solidFill>
                  <a:schemeClr val="lt1"/>
                </a:solidFill>
              </a:rPr>
              <a:t>Maya :</a:t>
            </a:r>
            <a:endParaRPr/>
          </a:p>
        </p:txBody>
      </p:sp>
      <p:sp>
        <p:nvSpPr>
          <p:cNvPr id="171" name="Google Shape;171;p4"/>
          <p:cNvSpPr txBox="1"/>
          <p:nvPr>
            <p:ph idx="1" type="body"/>
          </p:nvPr>
        </p:nvSpPr>
        <p:spPr>
          <a:xfrm>
            <a:off x="646111" y="1747231"/>
            <a:ext cx="10942914" cy="491861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lang="en-US"/>
              <a:t>Mayan civilization occupied much of the northwestern part of the isthmus of Central America, a territory which is now part of southern Mexico, Guatemala, and northern Belize.</a:t>
            </a:r>
            <a:endParaRPr/>
          </a:p>
          <a:p>
            <a:pPr indent="-342900" lvl="0" marL="342900" rtl="0" algn="l">
              <a:lnSpc>
                <a:spcPct val="100000"/>
              </a:lnSpc>
              <a:spcBef>
                <a:spcPts val="1000"/>
              </a:spcBef>
              <a:spcAft>
                <a:spcPts val="0"/>
              </a:spcAft>
              <a:buSzPts val="1600"/>
              <a:buChar char="►"/>
            </a:pPr>
            <a:r>
              <a:rPr lang="en-US"/>
              <a:t>As early as 1500 BCE the Maya had settled in villages and were practicing agriculture. </a:t>
            </a:r>
            <a:endParaRPr/>
          </a:p>
          <a:p>
            <a:pPr indent="-342900" lvl="0" marL="342900" rtl="0" algn="l">
              <a:lnSpc>
                <a:spcPct val="100000"/>
              </a:lnSpc>
              <a:spcBef>
                <a:spcPts val="1000"/>
              </a:spcBef>
              <a:spcAft>
                <a:spcPts val="0"/>
              </a:spcAft>
              <a:buSzPts val="1600"/>
              <a:buChar char="►"/>
            </a:pPr>
            <a:r>
              <a:rPr lang="en-US"/>
              <a:t>Maya reached a peak between A.D. 250 and 900, a time that archaeologists call the "Classic" period when numerous Maya cities flourished throughout much of Central America. </a:t>
            </a:r>
            <a:endParaRPr/>
          </a:p>
          <a:p>
            <a:pPr indent="-342900" lvl="0" marL="342900" rtl="0" algn="l">
              <a:lnSpc>
                <a:spcPct val="100000"/>
              </a:lnSpc>
              <a:spcBef>
                <a:spcPts val="1000"/>
              </a:spcBef>
              <a:spcAft>
                <a:spcPts val="0"/>
              </a:spcAft>
              <a:buSzPts val="1600"/>
              <a:buChar char="►"/>
            </a:pPr>
            <a:r>
              <a:rPr lang="en-US"/>
              <a:t> At its height, Mayan civilization consisted of more than 40 cities, each with a population between 5,000 and 50,000.</a:t>
            </a:r>
            <a:endParaRPr/>
          </a:p>
          <a:p>
            <a:pPr indent="-342900" lvl="0" marL="342900" rtl="0" algn="l">
              <a:lnSpc>
                <a:spcPct val="100000"/>
              </a:lnSpc>
              <a:spcBef>
                <a:spcPts val="1000"/>
              </a:spcBef>
              <a:spcAft>
                <a:spcPts val="0"/>
              </a:spcAft>
              <a:buSzPts val="1600"/>
              <a:buChar char="►"/>
            </a:pPr>
            <a:r>
              <a:rPr lang="en-US"/>
              <a:t>After 900 CE, however, the Classic Maya civilization declined precipitously, leaving the great cities and ceremonial centers vacant and overgrown with jungle vegetation</a:t>
            </a:r>
            <a:endParaRPr/>
          </a:p>
          <a:p>
            <a:pPr indent="-241300" lvl="0" marL="342900" rtl="0" algn="l">
              <a:lnSpc>
                <a:spcPct val="100000"/>
              </a:lnSpc>
              <a:spcBef>
                <a:spcPts val="1000"/>
              </a:spcBef>
              <a:spcAft>
                <a:spcPts val="0"/>
              </a:spcAft>
              <a:buSzPts val="16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5"/>
          <p:cNvPicPr preferRelativeResize="0"/>
          <p:nvPr/>
        </p:nvPicPr>
        <p:blipFill rotWithShape="1">
          <a:blip r:embed="rId3">
            <a:alphaModFix/>
          </a:blip>
          <a:srcRect b="0" l="8137" r="0" t="0"/>
          <a:stretch/>
        </p:blipFill>
        <p:spPr>
          <a:xfrm>
            <a:off x="115910" y="0"/>
            <a:ext cx="5831069" cy="3747752"/>
          </a:xfrm>
          <a:prstGeom prst="rect">
            <a:avLst/>
          </a:prstGeom>
          <a:noFill/>
          <a:ln>
            <a:noFill/>
          </a:ln>
        </p:spPr>
      </p:pic>
      <p:pic>
        <p:nvPicPr>
          <p:cNvPr id="178" name="Google Shape;178;p5"/>
          <p:cNvPicPr preferRelativeResize="0"/>
          <p:nvPr/>
        </p:nvPicPr>
        <p:blipFill rotWithShape="1">
          <a:blip r:embed="rId4">
            <a:alphaModFix/>
          </a:blip>
          <a:srcRect b="0" l="2326" r="1380" t="0"/>
          <a:stretch/>
        </p:blipFill>
        <p:spPr>
          <a:xfrm>
            <a:off x="5946979" y="10698"/>
            <a:ext cx="5971581" cy="3737054"/>
          </a:xfrm>
          <a:prstGeom prst="rect">
            <a:avLst/>
          </a:prstGeom>
          <a:noFill/>
          <a:ln>
            <a:noFill/>
          </a:ln>
        </p:spPr>
      </p:pic>
      <p:sp>
        <p:nvSpPr>
          <p:cNvPr id="179" name="Google Shape;179;p5"/>
          <p:cNvSpPr txBox="1"/>
          <p:nvPr/>
        </p:nvSpPr>
        <p:spPr>
          <a:xfrm>
            <a:off x="244700" y="3838767"/>
            <a:ext cx="579549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EFD37E"/>
                </a:solidFill>
                <a:latin typeface="Century Gothic"/>
                <a:ea typeface="Century Gothic"/>
                <a:cs typeface="Century Gothic"/>
                <a:sym typeface="Century Gothic"/>
              </a:rPr>
              <a:t>Archeological site of Ancient Maya city ‘Chichen Itza’</a:t>
            </a:r>
            <a:endParaRPr b="0" i="0" sz="1400" u="none" cap="none" strike="noStrike">
              <a:solidFill>
                <a:srgbClr val="000000"/>
              </a:solidFill>
              <a:latin typeface="Arial"/>
              <a:ea typeface="Arial"/>
              <a:cs typeface="Arial"/>
              <a:sym typeface="Arial"/>
            </a:endParaRPr>
          </a:p>
        </p:txBody>
      </p:sp>
      <p:sp>
        <p:nvSpPr>
          <p:cNvPr id="180" name="Google Shape;180;p5"/>
          <p:cNvSpPr txBox="1"/>
          <p:nvPr/>
        </p:nvSpPr>
        <p:spPr>
          <a:xfrm>
            <a:off x="6503834" y="3839630"/>
            <a:ext cx="552503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EFD37E"/>
                </a:solidFill>
                <a:latin typeface="Century Gothic"/>
                <a:ea typeface="Century Gothic"/>
                <a:cs typeface="Century Gothic"/>
                <a:sym typeface="Century Gothic"/>
              </a:rPr>
              <a:t>El Castillo (Kukulkan pyramid) at Chichen Itza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entury Gothic"/>
                <a:ea typeface="Century Gothic"/>
                <a:cs typeface="Century Gothic"/>
                <a:sym typeface="Century Gothic"/>
              </a:rPr>
              <a:t> </a:t>
            </a:r>
            <a:endParaRPr b="0" i="0" sz="1400" u="none" cap="none" strike="noStrike">
              <a:solidFill>
                <a:srgbClr val="000000"/>
              </a:solidFill>
              <a:latin typeface="Arial"/>
              <a:ea typeface="Arial"/>
              <a:cs typeface="Arial"/>
              <a:sym typeface="Arial"/>
            </a:endParaRPr>
          </a:p>
        </p:txBody>
      </p:sp>
      <p:sp>
        <p:nvSpPr>
          <p:cNvPr id="181" name="Google Shape;181;p5"/>
          <p:cNvSpPr txBox="1"/>
          <p:nvPr/>
        </p:nvSpPr>
        <p:spPr>
          <a:xfrm>
            <a:off x="360610" y="4881255"/>
            <a:ext cx="11668259"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entury Gothic"/>
                <a:ea typeface="Century Gothic"/>
                <a:cs typeface="Century Gothic"/>
                <a:sym typeface="Century Gothic"/>
              </a:rPr>
              <a:t>The ancient Maya managed to build elaborate temples and great cities without what we would consider to be essential tools: metal and the wheel. Chichen Itza,  a dazzling ancient city that once was the centre of Maya empire. The stepped pyramids, temples, columned arcades, and other stone structures of Chichen Itza were sacred to the Maya. This city was also a sophisticated urban center of their empire.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6"/>
          <p:cNvSpPr txBox="1"/>
          <p:nvPr>
            <p:ph type="title"/>
          </p:nvPr>
        </p:nvSpPr>
        <p:spPr>
          <a:xfrm>
            <a:off x="746411" y="439839"/>
            <a:ext cx="9404723"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4200"/>
              <a:buFont typeface="Century Gothic"/>
              <a:buNone/>
            </a:pPr>
            <a:r>
              <a:rPr b="1" lang="en-US">
                <a:solidFill>
                  <a:schemeClr val="lt1"/>
                </a:solidFill>
              </a:rPr>
              <a:t>Maya Science and Technology :</a:t>
            </a:r>
            <a:endParaRPr/>
          </a:p>
        </p:txBody>
      </p:sp>
      <p:sp>
        <p:nvSpPr>
          <p:cNvPr id="187" name="Google Shape;187;p6"/>
          <p:cNvSpPr txBox="1"/>
          <p:nvPr>
            <p:ph idx="1" type="body"/>
          </p:nvPr>
        </p:nvSpPr>
        <p:spPr>
          <a:xfrm>
            <a:off x="746411" y="1622738"/>
            <a:ext cx="10690027" cy="4353060"/>
          </a:xfrm>
          <a:prstGeom prst="rect">
            <a:avLst/>
          </a:prstGeom>
          <a:noFill/>
          <a:ln>
            <a:noFill/>
          </a:ln>
        </p:spPr>
        <p:txBody>
          <a:bodyPr anchorCtr="0" anchor="t" bIns="45700" lIns="91425" spcFirstLastPara="1" rIns="91425" wrap="square" tIns="45700">
            <a:normAutofit/>
          </a:bodyPr>
          <a:lstStyle/>
          <a:p>
            <a:pPr indent="-241300" lvl="0" marL="342900" rtl="0" algn="l">
              <a:lnSpc>
                <a:spcPct val="100000"/>
              </a:lnSpc>
              <a:spcBef>
                <a:spcPts val="0"/>
              </a:spcBef>
              <a:spcAft>
                <a:spcPts val="0"/>
              </a:spcAft>
              <a:buSzPts val="1600"/>
              <a:buNone/>
            </a:pPr>
            <a:r>
              <a:t/>
            </a:r>
            <a:endParaRPr/>
          </a:p>
          <a:p>
            <a:pPr indent="-241300" lvl="0" marL="342900" rtl="0" algn="l">
              <a:lnSpc>
                <a:spcPct val="100000"/>
              </a:lnSpc>
              <a:spcBef>
                <a:spcPts val="1000"/>
              </a:spcBef>
              <a:spcAft>
                <a:spcPts val="0"/>
              </a:spcAft>
              <a:buSzPts val="1600"/>
              <a:buNone/>
            </a:pPr>
            <a:r>
              <a:t/>
            </a:r>
            <a:endParaRPr/>
          </a:p>
          <a:p>
            <a:pPr indent="0" lvl="0" marL="0" rtl="0" algn="l">
              <a:lnSpc>
                <a:spcPct val="100000"/>
              </a:lnSpc>
              <a:spcBef>
                <a:spcPts val="1000"/>
              </a:spcBef>
              <a:spcAft>
                <a:spcPts val="0"/>
              </a:spcAft>
              <a:buSzPts val="1600"/>
              <a:buNone/>
            </a:pPr>
            <a:r>
              <a:t/>
            </a:r>
            <a:endParaRPr/>
          </a:p>
          <a:p>
            <a:pPr indent="-342900" lvl="0" marL="342900" rtl="0" algn="l">
              <a:lnSpc>
                <a:spcPct val="100000"/>
              </a:lnSpc>
              <a:spcBef>
                <a:spcPts val="1000"/>
              </a:spcBef>
              <a:spcAft>
                <a:spcPts val="0"/>
              </a:spcAft>
              <a:buSzPts val="1600"/>
              <a:buChar char="►"/>
            </a:pPr>
            <a:r>
              <a:rPr b="1" lang="en-US"/>
              <a:t>To see the achievements of Maya Peoples, Please go through the link mentioned below :   </a:t>
            </a:r>
            <a:endParaRPr/>
          </a:p>
          <a:p>
            <a:pPr indent="0" lvl="0" marL="0" rtl="0" algn="l">
              <a:lnSpc>
                <a:spcPct val="100000"/>
              </a:lnSpc>
              <a:spcBef>
                <a:spcPts val="1000"/>
              </a:spcBef>
              <a:spcAft>
                <a:spcPts val="0"/>
              </a:spcAft>
              <a:buSzPts val="1600"/>
              <a:buNone/>
            </a:pPr>
            <a:r>
              <a:t/>
            </a:r>
            <a:endParaRPr/>
          </a:p>
          <a:p>
            <a:pPr indent="0" lvl="0" marL="0" rtl="0" algn="l">
              <a:lnSpc>
                <a:spcPct val="100000"/>
              </a:lnSpc>
              <a:spcBef>
                <a:spcPts val="1000"/>
              </a:spcBef>
              <a:spcAft>
                <a:spcPts val="0"/>
              </a:spcAft>
              <a:buSzPts val="1600"/>
              <a:buNone/>
            </a:pPr>
            <a:r>
              <a:t/>
            </a:r>
            <a:endParaRPr/>
          </a:p>
          <a:p>
            <a:pPr indent="-342900" lvl="0" marL="342900" rtl="0" algn="l">
              <a:lnSpc>
                <a:spcPct val="100000"/>
              </a:lnSpc>
              <a:spcBef>
                <a:spcPts val="1000"/>
              </a:spcBef>
              <a:spcAft>
                <a:spcPts val="0"/>
              </a:spcAft>
              <a:buSzPts val="1600"/>
              <a:buChar char="►"/>
            </a:pPr>
            <a:r>
              <a:rPr lang="en-US" u="sng">
                <a:solidFill>
                  <a:srgbClr val="FF0000"/>
                </a:solidFill>
                <a:hlinkClick r:id="rId3">
                  <a:extLst>
                    <a:ext uri="{A12FA001-AC4F-418D-AE19-62706E023703}">
                      <ahyp:hlinkClr val="tx"/>
                    </a:ext>
                  </a:extLst>
                </a:hlinkClick>
              </a:rPr>
              <a:t>https://www.ancienthistorylists.com/maya-history/top-10-inventions-of-mayan-civilization/</a:t>
            </a:r>
            <a:endParaRPr>
              <a:solidFill>
                <a:srgbClr val="FF0000"/>
              </a:solidFill>
            </a:endParaRPr>
          </a:p>
          <a:p>
            <a:pPr indent="0" lvl="0" marL="0" rtl="0" algn="l">
              <a:lnSpc>
                <a:spcPct val="100000"/>
              </a:lnSpc>
              <a:spcBef>
                <a:spcPts val="1000"/>
              </a:spcBef>
              <a:spcAft>
                <a:spcPts val="0"/>
              </a:spcAft>
              <a:buSzPts val="16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7"/>
          <p:cNvPicPr preferRelativeResize="0"/>
          <p:nvPr>
            <p:ph idx="1" type="body"/>
          </p:nvPr>
        </p:nvPicPr>
        <p:blipFill rotWithShape="1">
          <a:blip r:embed="rId3">
            <a:alphaModFix/>
          </a:blip>
          <a:srcRect b="0" l="0" r="0" t="0"/>
          <a:stretch/>
        </p:blipFill>
        <p:spPr>
          <a:xfrm>
            <a:off x="124062" y="82171"/>
            <a:ext cx="6830529" cy="6646913"/>
          </a:xfrm>
          <a:prstGeom prst="rect">
            <a:avLst/>
          </a:prstGeom>
          <a:noFill/>
          <a:ln>
            <a:noFill/>
          </a:ln>
        </p:spPr>
      </p:pic>
      <p:sp>
        <p:nvSpPr>
          <p:cNvPr id="193" name="Google Shape;193;p7"/>
          <p:cNvSpPr txBox="1"/>
          <p:nvPr/>
        </p:nvSpPr>
        <p:spPr>
          <a:xfrm>
            <a:off x="7257849" y="4031087"/>
            <a:ext cx="4829577"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entury Gothic"/>
                <a:ea typeface="Century Gothic"/>
                <a:cs typeface="Century Gothic"/>
                <a:sym typeface="Century Gothic"/>
              </a:rPr>
              <a:t>1. The last two pages of the 'Paris Codex' one of the few surviving Mayan books. (L)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entury Gothic"/>
                <a:ea typeface="Century Gothic"/>
                <a:cs typeface="Century Gothic"/>
                <a:sym typeface="Century Gothic"/>
              </a:rPr>
              <a:t>2. Mayan numeral system (R)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FAF0D2"/>
                </a:solidFill>
                <a:latin typeface="Century Gothic"/>
                <a:ea typeface="Century Gothic"/>
                <a:cs typeface="Century Gothic"/>
                <a:sym typeface="Century Gothic"/>
                <a:hlinkClick r:id="rId4">
                  <a:extLst>
                    <a:ext uri="{A12FA001-AC4F-418D-AE19-62706E023703}">
                      <ahyp:hlinkClr val="tx"/>
                    </a:ext>
                  </a:extLst>
                </a:hlinkClick>
              </a:rPr>
              <a:t>https://www.maa.org/book/export/html/117895</a:t>
            </a:r>
            <a:endParaRPr b="1" i="0" sz="1800" u="none" cap="none" strike="noStrike">
              <a:solidFill>
                <a:srgbClr val="FAF0D2"/>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entury Gothic"/>
              <a:ea typeface="Century Gothic"/>
              <a:cs typeface="Century Gothic"/>
              <a:sym typeface="Century Gothic"/>
            </a:endParaRPr>
          </a:p>
        </p:txBody>
      </p:sp>
      <p:pic>
        <p:nvPicPr>
          <p:cNvPr id="194" name="Google Shape;194;p7"/>
          <p:cNvPicPr preferRelativeResize="0"/>
          <p:nvPr/>
        </p:nvPicPr>
        <p:blipFill rotWithShape="1">
          <a:blip r:embed="rId5">
            <a:alphaModFix/>
          </a:blip>
          <a:srcRect b="0" l="0" r="0" t="0"/>
          <a:stretch/>
        </p:blipFill>
        <p:spPr>
          <a:xfrm>
            <a:off x="7048702" y="249596"/>
            <a:ext cx="5038724" cy="251936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8"/>
          <p:cNvPicPr preferRelativeResize="0"/>
          <p:nvPr/>
        </p:nvPicPr>
        <p:blipFill rotWithShape="1">
          <a:blip r:embed="rId3">
            <a:alphaModFix/>
          </a:blip>
          <a:srcRect b="0" l="2683" r="2683" t="0"/>
          <a:stretch/>
        </p:blipFill>
        <p:spPr>
          <a:xfrm>
            <a:off x="734095" y="181848"/>
            <a:ext cx="4997003" cy="5587886"/>
          </a:xfrm>
          <a:prstGeom prst="rect">
            <a:avLst/>
          </a:prstGeom>
          <a:noFill/>
          <a:ln>
            <a:noFill/>
          </a:ln>
        </p:spPr>
      </p:pic>
      <p:pic>
        <p:nvPicPr>
          <p:cNvPr id="200" name="Google Shape;200;p8"/>
          <p:cNvPicPr preferRelativeResize="0"/>
          <p:nvPr/>
        </p:nvPicPr>
        <p:blipFill rotWithShape="1">
          <a:blip r:embed="rId4">
            <a:alphaModFix/>
          </a:blip>
          <a:srcRect b="0" l="0" r="0" t="0"/>
          <a:stretch/>
        </p:blipFill>
        <p:spPr>
          <a:xfrm>
            <a:off x="6709893" y="181849"/>
            <a:ext cx="4700789" cy="5587885"/>
          </a:xfrm>
          <a:prstGeom prst="rect">
            <a:avLst/>
          </a:prstGeom>
          <a:noFill/>
          <a:ln>
            <a:noFill/>
          </a:ln>
        </p:spPr>
      </p:pic>
      <p:sp>
        <p:nvSpPr>
          <p:cNvPr id="201" name="Google Shape;201;p8"/>
          <p:cNvSpPr txBox="1"/>
          <p:nvPr/>
        </p:nvSpPr>
        <p:spPr>
          <a:xfrm>
            <a:off x="4198514" y="6027312"/>
            <a:ext cx="421139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entury Gothic"/>
                <a:ea typeface="Century Gothic"/>
                <a:cs typeface="Century Gothic"/>
                <a:sym typeface="Century Gothic"/>
              </a:rPr>
              <a:t>Mayan hieroglyphs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9"/>
          <p:cNvPicPr preferRelativeResize="0"/>
          <p:nvPr>
            <p:ph idx="1" type="body"/>
          </p:nvPr>
        </p:nvPicPr>
        <p:blipFill rotWithShape="1">
          <a:blip r:embed="rId3">
            <a:alphaModFix/>
          </a:blip>
          <a:srcRect b="0" l="0" r="0" t="0"/>
          <a:stretch/>
        </p:blipFill>
        <p:spPr>
          <a:xfrm>
            <a:off x="708338" y="0"/>
            <a:ext cx="10579994" cy="5144221"/>
          </a:xfrm>
          <a:prstGeom prst="rect">
            <a:avLst/>
          </a:prstGeom>
          <a:noFill/>
          <a:ln>
            <a:noFill/>
          </a:ln>
        </p:spPr>
      </p:pic>
      <p:sp>
        <p:nvSpPr>
          <p:cNvPr id="207" name="Google Shape;207;p9"/>
          <p:cNvSpPr txBox="1"/>
          <p:nvPr/>
        </p:nvSpPr>
        <p:spPr>
          <a:xfrm>
            <a:off x="190612" y="5666703"/>
            <a:ext cx="1181249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entury Gothic"/>
                <a:ea typeface="Century Gothic"/>
                <a:cs typeface="Century Gothic"/>
                <a:sym typeface="Century Gothic"/>
              </a:rPr>
              <a:t>The ancient Maya observatory, El Caracol, (L) looks remarkably similar to the modern Kitt Peak National Observatory. (R)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2020-09-17T19:49:16Z</dcterms:created>
  <dc:creator>mickey</dc:creator>
</cp:coreProperties>
</file>